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3"/>
  </p:notesMasterIdLst>
  <p:handoutMasterIdLst>
    <p:handoutMasterId r:id="rId14"/>
  </p:handoutMasterIdLst>
  <p:sldIdLst>
    <p:sldId id="257" r:id="rId5"/>
    <p:sldId id="269" r:id="rId6"/>
    <p:sldId id="270" r:id="rId7"/>
    <p:sldId id="271" r:id="rId8"/>
    <p:sldId id="272" r:id="rId9"/>
    <p:sldId id="273" r:id="rId10"/>
    <p:sldId id="274" r:id="rId11"/>
    <p:sldId id="275" r:id="rId12"/>
  </p:sldIdLst>
  <p:sldSz cx="12188825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496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orient="horz" pos="1056">
          <p15:clr>
            <a:srgbClr val="A4A3A4"/>
          </p15:clr>
        </p15:guide>
        <p15:guide id="5" orient="horz" pos="3888">
          <p15:clr>
            <a:srgbClr val="A4A3A4"/>
          </p15:clr>
        </p15:guide>
        <p15:guide id="6" orient="horz" pos="240">
          <p15:clr>
            <a:srgbClr val="A4A3A4"/>
          </p15:clr>
        </p15:guide>
        <p15:guide id="7" pos="3839">
          <p15:clr>
            <a:srgbClr val="A4A3A4"/>
          </p15:clr>
        </p15:guide>
        <p15:guide id="8" pos="527">
          <p15:clr>
            <a:srgbClr val="A4A3A4"/>
          </p15:clr>
        </p15:guide>
        <p15:guide id="9" pos="815">
          <p15:clr>
            <a:srgbClr val="A4A3A4"/>
          </p15:clr>
        </p15:guide>
        <p15:guide id="10" pos="6863">
          <p15:clr>
            <a:srgbClr val="A4A3A4"/>
          </p15:clr>
        </p15:guide>
        <p15:guide id="11" pos="6143">
          <p15:clr>
            <a:srgbClr val="A4A3A4"/>
          </p15:clr>
        </p15:guide>
        <p15:guide id="12" pos="470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91" autoAdjust="0"/>
    <p:restoredTop sz="94660"/>
  </p:normalViewPr>
  <p:slideViewPr>
    <p:cSldViewPr>
      <p:cViewPr varScale="1">
        <p:scale>
          <a:sx n="80" d="100"/>
          <a:sy n="80" d="100"/>
        </p:scale>
        <p:origin x="126" y="204"/>
      </p:cViewPr>
      <p:guideLst>
        <p:guide orient="horz" pos="2160"/>
        <p:guide orient="horz" pos="2496"/>
        <p:guide orient="horz" pos="2880"/>
        <p:guide orient="horz" pos="1056"/>
        <p:guide orient="horz" pos="3888"/>
        <p:guide orient="horz" pos="240"/>
        <p:guide pos="3839"/>
        <p:guide pos="527"/>
        <p:guide pos="815"/>
        <p:guide pos="6863"/>
        <p:guide pos="6143"/>
        <p:guide pos="470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2448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DD8102C-7F9D-45CB-B1A5-FE1F96EDFA3B}" type="datetime1">
              <a:rPr lang="ru-RU" smtClean="0"/>
              <a:t>16.04.2025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567D4A-04CB-4EDF-8FB1-342A02FC8EC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0125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6C1A90-0B75-4160-8992-13372DF41143}" type="datetime1">
              <a:rPr lang="ru-RU" smtClean="0"/>
              <a:pPr/>
              <a:t>16.04.2025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2E61351F-DBB1-4664-ADA9-83BC7CB8848D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642362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2E61351F-DBB1-4664-ADA9-83BC7CB8848D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2380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ltGray"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3814" y="990600"/>
            <a:ext cx="8458200" cy="3200400"/>
          </a:xfrm>
        </p:spPr>
        <p:txBody>
          <a:bodyPr rtlCol="0">
            <a:normAutofit/>
          </a:bodyPr>
          <a:lstStyle>
            <a:lvl1pPr>
              <a:defRPr sz="60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3813" y="4267200"/>
            <a:ext cx="8458200" cy="1371600"/>
          </a:xfrm>
          <a:noFill/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F21AFBC-F1DB-4BAD-803A-D18DEF922567}" type="datetime1">
              <a:rPr lang="ru-RU" noProof="0" smtClean="0"/>
              <a:t>16.04.2025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7859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>
              <a:defRPr/>
            </a:lvl5pPr>
            <a:lvl6pPr marL="1600200">
              <a:defRPr/>
            </a:lvl6pPr>
            <a:lvl7pPr marL="1874520">
              <a:defRPr/>
            </a:lvl7pPr>
            <a:lvl8pPr marL="2148840">
              <a:defRPr/>
            </a:lvl8pPr>
            <a:lvl9pPr marL="2423160">
              <a:defRPr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C57487B-6F54-49C0-A69D-41C4F6BF3B49}" type="datetime1">
              <a:rPr lang="ru-RU" noProof="0" smtClean="0"/>
              <a:t>16.04.2025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87032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752014" y="381000"/>
            <a:ext cx="1904998" cy="5791200"/>
          </a:xfrm>
        </p:spPr>
        <p:txBody>
          <a:bodyPr vert="eaVert"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93814" y="381000"/>
            <a:ext cx="8305800" cy="5791200"/>
          </a:xfrm>
        </p:spPr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24773F2-B305-4ECA-A7EC-78ACA5A66A77}" type="datetime1">
              <a:rPr lang="ru-RU" noProof="0" smtClean="0"/>
              <a:t>16.04.2025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61985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B7ED4DC-490A-4D63-8A73-542F6C08B625}" type="datetime1">
              <a:rPr lang="ru-RU" noProof="0" smtClean="0"/>
              <a:t>16.04.2025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94492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2057400"/>
            <a:ext cx="8458201" cy="2666999"/>
          </a:xfrm>
        </p:spPr>
        <p:txBody>
          <a:bodyPr rtlCol="0" anchor="b">
            <a:normAutofit/>
          </a:bodyPr>
          <a:lstStyle>
            <a:lvl1pPr algn="l">
              <a:defRPr sz="4800" b="0" i="0" cap="none" baseline="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293813" y="4876800"/>
            <a:ext cx="8458201" cy="1143000"/>
          </a:xfrm>
          <a:noFill/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D1A35A0-7663-4D1E-8702-887ECA98B468}" type="datetime1">
              <a:rPr lang="ru-RU" noProof="0" smtClean="0"/>
              <a:t>16.04.2025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21561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93812" y="1676400"/>
            <a:ext cx="4700016" cy="44958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2035" y="1676401"/>
            <a:ext cx="4700016" cy="44958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6E1F36E-3A7A-4D98-B070-CBEA13D15FCE}" type="datetime1">
              <a:rPr lang="ru-RU" noProof="0" smtClean="0"/>
              <a:t>16.04.2025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9345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381000"/>
            <a:ext cx="9601200" cy="1143000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293813" y="1676399"/>
            <a:ext cx="4701142" cy="762001"/>
          </a:xfrm>
        </p:spPr>
        <p:txBody>
          <a:bodyPr rtlCol="0"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93813" y="2516457"/>
            <a:ext cx="4701142" cy="3655743"/>
          </a:xfrm>
        </p:spPr>
        <p:txBody>
          <a:bodyPr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Замещающий текст 4"/>
          <p:cNvSpPr>
            <a:spLocks noGrp="1"/>
          </p:cNvSpPr>
          <p:nvPr>
            <p:ph type="body" sz="quarter" idx="3"/>
          </p:nvPr>
        </p:nvSpPr>
        <p:spPr>
          <a:xfrm>
            <a:off x="6191754" y="1676399"/>
            <a:ext cx="4703259" cy="762001"/>
          </a:xfrm>
        </p:spPr>
        <p:txBody>
          <a:bodyPr rtlCol="0"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1754" y="2516457"/>
            <a:ext cx="4703259" cy="3655743"/>
          </a:xfrm>
        </p:spPr>
        <p:txBody>
          <a:bodyPr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A8E1B4-E60A-4A39-AA96-F61393275DFD}" type="datetime1">
              <a:rPr lang="ru-RU" noProof="0" smtClean="0"/>
              <a:t>16.04.2025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05768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0683E8C-B3EA-4F34-BCE9-41F975CCC61D}" type="datetime1">
              <a:rPr lang="ru-RU" noProof="0" smtClean="0"/>
              <a:t>16.04.2025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95118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0BB7E0B-901F-4164-BF55-D1F4BCA390D4}" type="datetime1">
              <a:rPr lang="ru-RU" noProof="0" smtClean="0"/>
              <a:t>16.04.2025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3915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0811" y="1676400"/>
            <a:ext cx="3810000" cy="2438400"/>
          </a:xfrm>
        </p:spPr>
        <p:txBody>
          <a:bodyPr rtlCol="0" anchor="b">
            <a:normAutofit/>
          </a:bodyPr>
          <a:lstStyle>
            <a:lvl1pPr algn="l">
              <a:defRPr sz="3200" b="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3813" y="685800"/>
            <a:ext cx="6172200" cy="54864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7770811" y="4191000"/>
            <a:ext cx="3810000" cy="1524000"/>
          </a:xfrm>
          <a:noFill/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F1869F0-1EB8-4CD5-9085-32F5ECCA64BB}" type="datetime1">
              <a:rPr lang="ru-RU" noProof="0" smtClean="0"/>
              <a:t>16.04.2025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28037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0812" y="1676400"/>
            <a:ext cx="3810000" cy="2438400"/>
          </a:xfrm>
        </p:spPr>
        <p:txBody>
          <a:bodyPr rtlCol="0" anchor="b">
            <a:noAutofit/>
          </a:bodyPr>
          <a:lstStyle>
            <a:lvl1pPr algn="l">
              <a:defRPr sz="3200" b="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1522412" y="0"/>
            <a:ext cx="5943601" cy="6858000"/>
          </a:xfrm>
        </p:spPr>
        <p:txBody>
          <a:bodyPr tIns="9144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4" name="Замещающий текст 3"/>
          <p:cNvSpPr>
            <a:spLocks noGrp="1"/>
          </p:cNvSpPr>
          <p:nvPr>
            <p:ph type="body" sz="half" idx="2"/>
          </p:nvPr>
        </p:nvSpPr>
        <p:spPr>
          <a:xfrm>
            <a:off x="7770812" y="4191000"/>
            <a:ext cx="3810000" cy="1524000"/>
          </a:xfrm>
          <a:noFill/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9995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3810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293813" y="1676400"/>
            <a:ext cx="9601200" cy="4495800"/>
          </a:xfrm>
          <a:prstGeom prst="rect">
            <a:avLst/>
          </a:prstGeom>
          <a:solidFill>
            <a:schemeClr val="bg2">
              <a:alpha val="70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27178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4284BAB7-A3D5-40C8-A3E5-D92E58C4015B}" type="datetime1">
              <a:rPr lang="ru-RU" noProof="0" smtClean="0"/>
              <a:t>16.04.2025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0512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81FEFA0A-2F20-4B60-98C6-5FFDA469AA1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695739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8600" algn="l" defTabSz="914400" rtl="0" eaLnBrk="1" latinLnBrk="0" hangingPunct="1">
        <a:lnSpc>
          <a:spcPct val="90000"/>
        </a:lnSpc>
        <a:spcBef>
          <a:spcPts val="1600"/>
        </a:spcBef>
        <a:buClr>
          <a:schemeClr val="accent6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6"/>
        </a:buClr>
        <a:buFont typeface="Euphemia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6"/>
        </a:buClr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6"/>
        </a:buClr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accent6"/>
        </a:buClr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5351" y="25385"/>
            <a:ext cx="10729192" cy="2006352"/>
          </a:xfrm>
        </p:spPr>
        <p:txBody>
          <a:bodyPr rtlCol="0">
            <a:noAutofit/>
          </a:bodyPr>
          <a:lstStyle/>
          <a:p>
            <a:pPr algn="ctr" rtl="0"/>
            <a:r>
              <a:rPr lang="ru-RU" sz="2400" dirty="0"/>
              <a:t>Заседание регионального учебно-методического объединения </a:t>
            </a:r>
            <a:br>
              <a:rPr lang="ru-RU" sz="2400" dirty="0"/>
            </a:br>
            <a:r>
              <a:rPr lang="ru-RU" sz="2400" dirty="0"/>
              <a:t>по укрупненной группе специальностей «Техника и технологии строительства и наземного транспорта» профессиональных образовательных организаций Белгородской области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9816" y="3175249"/>
            <a:ext cx="10729192" cy="1371600"/>
          </a:xfrm>
        </p:spPr>
        <p:txBody>
          <a:bodyPr rtlCol="0"/>
          <a:lstStyle/>
          <a:p>
            <a:pPr rtl="0"/>
            <a:r>
              <a:rPr lang="ru-RU" dirty="0"/>
              <a:t>Тема </a:t>
            </a:r>
            <a:r>
              <a:rPr lang="ru-RU" b="1" dirty="0"/>
              <a:t>Взаимодействие с работодателем для укрепления мотивации трудоустройства студентов по специальности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8F10F5-98AB-7CF6-7F99-F8E35F7C28C7}"/>
              </a:ext>
            </a:extLst>
          </p:cNvPr>
          <p:cNvSpPr txBox="1"/>
          <p:nvPr/>
        </p:nvSpPr>
        <p:spPr>
          <a:xfrm>
            <a:off x="5950396" y="5690361"/>
            <a:ext cx="6096000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ru-RU" sz="2000" b="1" i="0" u="none" strike="noStrike" baseline="0" dirty="0">
                <a:solidFill>
                  <a:schemeClr val="bg1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Мухин Алексей Петрович,</a:t>
            </a:r>
            <a:endParaRPr lang="ru-RU" sz="2000" b="0" i="0" u="none" strike="noStrike" baseline="0" dirty="0">
              <a:solidFill>
                <a:schemeClr val="bg1"/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  <a:p>
            <a:pPr algn="l"/>
            <a:r>
              <a:rPr lang="ru-RU" sz="2000" b="0" i="0" u="none" strike="noStrike" baseline="0" dirty="0">
                <a:solidFill>
                  <a:schemeClr val="bg1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ОГАПОУ «Борисовский </a:t>
            </a:r>
            <a:r>
              <a:rPr lang="ru-RU" sz="2000" b="0" i="0" u="none" strike="noStrike" baseline="0" dirty="0" err="1">
                <a:solidFill>
                  <a:schemeClr val="bg1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агромеханический</a:t>
            </a:r>
            <a:r>
              <a:rPr lang="ru-RU" sz="2000" b="0" i="0" u="none" strike="noStrike" baseline="0" dirty="0">
                <a:solidFill>
                  <a:schemeClr val="bg1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 техникум»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916A332-2A44-2577-E961-E805342CBC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4212" y="5302224"/>
            <a:ext cx="1791796" cy="1434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28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1991FEC-4CFF-FBD5-4CC2-4E6C1A9D97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9776" y="4653136"/>
            <a:ext cx="11449272" cy="194421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800" dirty="0"/>
              <a:t>Студент при отсутствии учебной мотивации, плохо воспринимает информацию и не имеет стремления к ее усвоению, в следствии чего, его учебный процесс прерывается до его окончания. Эффективность обучения у подростка безусловно зависит от его отношения к образованию.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18DC0C7-9D84-0083-88A4-E5606DF83F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104" y="279012"/>
            <a:ext cx="9696616" cy="416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88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AC2169E-3BA3-4F13-866B-7457591DD8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7808" y="332656"/>
            <a:ext cx="10273207" cy="14645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Эффективность учебного процесса непосредственно связана с тем, насколько высока мотивация и высок стимул овладения будущей профессией.</a:t>
            </a:r>
          </a:p>
        </p:txBody>
      </p:sp>
      <p:pic>
        <p:nvPicPr>
          <p:cNvPr id="1026" name="Picture 2" descr="Как учиться в школе на отлично: топ-5 способов Обучение ПРО Дзен">
            <a:extLst>
              <a:ext uri="{FF2B5EF4-FFF2-40B4-BE49-F238E27FC236}">
                <a16:creationId xmlns:a16="http://schemas.microsoft.com/office/drawing/2014/main" id="{69EABD35-2E7F-C229-3E9F-8C48BC4D0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364" y="1946782"/>
            <a:ext cx="6998095" cy="4619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032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C064D2C-9BA9-AEB9-58B9-C2585318E0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764" y="4581128"/>
            <a:ext cx="11665296" cy="201622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Студенты профессиональных учебных заведений получают значительно больше информации о выбранной ими профессии в процессе практики и выполнения лабораторно-практических работ.</a:t>
            </a:r>
            <a:r>
              <a:rPr lang="ru-RU" sz="2800" dirty="0"/>
              <a:t> </a:t>
            </a:r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9789066B-0AF6-9D0F-64C1-179C6E6782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5" b="7536"/>
          <a:stretch/>
        </p:blipFill>
        <p:spPr bwMode="auto">
          <a:xfrm>
            <a:off x="2298526" y="152636"/>
            <a:ext cx="7591771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972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AAEBDF81-E3C6-D21B-9BF2-550C904E5E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1" t="14301" r="19201" b="2294"/>
          <a:stretch/>
        </p:blipFill>
        <p:spPr bwMode="auto">
          <a:xfrm>
            <a:off x="143473" y="165321"/>
            <a:ext cx="4896545" cy="4227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91345423-9F3B-D7AC-30D1-3EC5E8C88A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8108" y="165321"/>
            <a:ext cx="8712968" cy="1399456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Внутренние мотивы представляют собой направленность студента на учебную деятельность и его отношение к предмету обучения.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A0AE0B-3FFB-681F-E2B9-3FBF0AA9F5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4534" y="3270992"/>
            <a:ext cx="5160818" cy="3429000"/>
          </a:xfrm>
          <a:prstGeom prst="rect">
            <a:avLst/>
          </a:prstGeom>
        </p:spPr>
      </p:pic>
      <p:sp>
        <p:nvSpPr>
          <p:cNvPr id="4" name="Объект 2">
            <a:extLst>
              <a:ext uri="{FF2B5EF4-FFF2-40B4-BE49-F238E27FC236}">
                <a16:creationId xmlns:a16="http://schemas.microsoft.com/office/drawing/2014/main" id="{429DD52B-760E-8E03-ADA2-493FFAB9FB90}"/>
              </a:ext>
            </a:extLst>
          </p:cNvPr>
          <p:cNvSpPr txBox="1">
            <a:spLocks/>
          </p:cNvSpPr>
          <p:nvPr/>
        </p:nvSpPr>
        <p:spPr>
          <a:xfrm>
            <a:off x="740785" y="5293223"/>
            <a:ext cx="6995175" cy="1399456"/>
          </a:xfrm>
          <a:prstGeom prst="rect">
            <a:avLst/>
          </a:prstGeom>
          <a:solidFill>
            <a:schemeClr val="bg2">
              <a:alpha val="7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3838" indent="-228600" algn="l" defTabSz="914400" rtl="0" eaLnBrk="1" latinLnBrk="0" hangingPunct="1">
              <a:lnSpc>
                <a:spcPct val="90000"/>
              </a:lnSpc>
              <a:spcBef>
                <a:spcPts val="1600"/>
              </a:spcBef>
              <a:buClr>
                <a:schemeClr val="accent6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6"/>
              </a:buClr>
              <a:buFont typeface="Euphemia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724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6"/>
              </a:buClr>
              <a:buFont typeface="Euphemia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5156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6"/>
              </a:buClr>
              <a:buFont typeface="Euphemia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6"/>
              </a:buClr>
              <a:buFont typeface="Euphemia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defTabSz="914400" rtl="0" eaLnBrk="1" latinLnBrk="0" hangingPunct="1">
              <a:spcBef>
                <a:spcPts val="600"/>
              </a:spcBef>
              <a:buFont typeface="Euphemia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74520" indent="-228600" algn="l" defTabSz="914400" rtl="0" eaLnBrk="1" latinLnBrk="0" hangingPunct="1">
              <a:spcBef>
                <a:spcPts val="600"/>
              </a:spcBef>
              <a:buFont typeface="Euphemia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228600" algn="l" defTabSz="914400" rtl="0" eaLnBrk="1" latinLnBrk="0" hangingPunct="1">
              <a:spcBef>
                <a:spcPts val="600"/>
              </a:spcBef>
              <a:buFont typeface="Euphemia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23160" indent="-228600" algn="l" defTabSz="914400" rtl="0" eaLnBrk="1" latinLnBrk="0" hangingPunct="1">
              <a:spcBef>
                <a:spcPts val="600"/>
              </a:spcBef>
              <a:buFont typeface="Euphemia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Внешние мотивы, напротив, исходят от родителей, педагогов, окружения или общества. 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itchFamily="34" charset="0"/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583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3454560-08EA-FABA-E756-1D57FC8298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6380" y="116632"/>
            <a:ext cx="6264696" cy="655272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Эффективное взаимодействие образовательных учреждений с работодателями становится ключевым фактором в формировании качественной профессиональной подготовки.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Достижение этой цели возможно через реализацию следующих направлений сотрудничества: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Создание современной материально-технической базы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Система практической подготовки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Работа службы профориентации и трудоустройства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1818B2F-DF8C-19DE-BF7F-2960895BE32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3521" b="10800"/>
          <a:stretch/>
        </p:blipFill>
        <p:spPr>
          <a:xfrm>
            <a:off x="148917" y="129027"/>
            <a:ext cx="2886075" cy="389250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871767E-8101-0FBD-5250-7D1A0799451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5099"/>
          <a:stretch/>
        </p:blipFill>
        <p:spPr>
          <a:xfrm>
            <a:off x="2765756" y="1340768"/>
            <a:ext cx="2617181" cy="331164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654535-8B0C-394B-17C9-90310B839C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140" y="3756002"/>
            <a:ext cx="2241762" cy="289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97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0C18936-5EBF-C90A-38EB-0A36539AAC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764" y="4797152"/>
            <a:ext cx="11665296" cy="187220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800" dirty="0"/>
              <a:t>Выстраивание эффективного диалога между образовательным учреждением и работодателями является важнейшим условием повышения мотивации студентов к трудоустройству по специальности и формирования высококвалифицированных   кадров для экономики страны!</a:t>
            </a:r>
            <a:endParaRPr lang="ru-RU" dirty="0"/>
          </a:p>
        </p:txBody>
      </p:sp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AFDC155B-E6F7-F4AE-378D-BA9C3CBC90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1" b="40550"/>
          <a:stretch/>
        </p:blipFill>
        <p:spPr bwMode="auto">
          <a:xfrm>
            <a:off x="290082" y="188640"/>
            <a:ext cx="11563045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15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01FEC7-8E92-4FC8-3AF9-F7BCF74EC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788" y="2420888"/>
            <a:ext cx="9601200" cy="1143000"/>
          </a:xfrm>
        </p:spPr>
        <p:txBody>
          <a:bodyPr/>
          <a:lstStyle/>
          <a:p>
            <a:r>
              <a:rPr lang="ru-RU" b="1" dirty="0"/>
              <a:t>СПАСИБО ЗА ВНИМАНИЕ !</a:t>
            </a:r>
          </a:p>
        </p:txBody>
      </p:sp>
    </p:spTree>
    <p:extLst>
      <p:ext uri="{BB962C8B-B14F-4D97-AF65-F5344CB8AC3E}">
        <p14:creationId xmlns:p14="http://schemas.microsoft.com/office/powerpoint/2010/main" val="307247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Шаблон с оформлением &quot;Шестиугольник&quot;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1Subtle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dirty="0"/>
        </a:defPPr>
      </a:lstStyle>
      <a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accent4"/>
          </a:solidFill>
        </a:ln>
      </a:spPr>
      <a:bodyPr wrap="square" rtlCol="0" anchor="ctr" anchorCtr="1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13892088_TF03460519.potx" id="{D7AE7A70-BC18-4431-AB1C-AFBD91D3BE78}" vid="{BF3F8B4E-70F5-44E7-8D0D-EAD4E09721D6}"/>
    </a:ext>
  </a:extLst>
</a:theme>
</file>

<file path=ppt/theme/theme2.xml><?xml version="1.0" encoding="utf-8"?>
<a:theme xmlns:a="http://schemas.openxmlformats.org/drawingml/2006/main" name="Тема Office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1Subtle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1Subtle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2427FAC-CD3A-494C-985C-09E26C5EA507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40262f94-9f35-4ac3-9a90-690165a166b7"/>
    <ds:schemaRef ds:uri="a4f35948-e619-41b3-aa29-22878b09cfd2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11D6E40-F509-498A-BF02-00C895783B4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ED73A5-C2D2-4D49-BB89-167E8E32C9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Слайды с оформлением Шестиугольник</Template>
  <TotalTime>149</TotalTime>
  <Words>228</Words>
  <Application>Microsoft Office PowerPoint</Application>
  <PresentationFormat>Произвольный</PresentationFormat>
  <Paragraphs>17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Century Gothic</vt:lpstr>
      <vt:lpstr>Euphemia</vt:lpstr>
      <vt:lpstr>Palatino Linotype</vt:lpstr>
      <vt:lpstr>Times New Roman</vt:lpstr>
      <vt:lpstr>Шаблон с оформлением "Шестиугольник"</vt:lpstr>
      <vt:lpstr>Заседание регионального учебно-методического объединения  по укрупненной группе специальностей «Техника и технологии строительства и наземного транспорта» профессиональных образовательных организаций Белгородской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 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Петрович</dc:creator>
  <cp:lastModifiedBy>Петрович</cp:lastModifiedBy>
  <cp:revision>2</cp:revision>
  <dcterms:created xsi:type="dcterms:W3CDTF">2025-02-27T07:47:02Z</dcterms:created>
  <dcterms:modified xsi:type="dcterms:W3CDTF">2025-04-16T17:58:21Z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74063900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